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7" r:id="rId2"/>
    <p:sldId id="267" r:id="rId3"/>
    <p:sldId id="272" r:id="rId4"/>
    <p:sldId id="275" r:id="rId5"/>
    <p:sldId id="282" r:id="rId6"/>
    <p:sldId id="264" r:id="rId7"/>
    <p:sldId id="283" r:id="rId8"/>
    <p:sldId id="281" r:id="rId9"/>
    <p:sldId id="265" r:id="rId10"/>
    <p:sldId id="279" r:id="rId11"/>
    <p:sldId id="259" r:id="rId12"/>
    <p:sldId id="278" r:id="rId13"/>
    <p:sldId id="270" r:id="rId14"/>
  </p:sldIdLst>
  <p:sldSz cx="27003375" cy="1519396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Gotham Pro" panose="02000503040000020004" pitchFamily="2" charset="0"/>
      <p:regular r:id="rId22"/>
      <p:bold r:id="rId23"/>
      <p:italic r:id="rId24"/>
      <p:boldItalic r:id="rId25"/>
    </p:embeddedFont>
    <p:embeddedFont>
      <p:font typeface="Gotham Pro Light" panose="02000503030000020004" pitchFamily="2" charset="0"/>
      <p:regular r:id="rId26"/>
      <p:italic r:id="rId27"/>
    </p:embeddedFont>
  </p:embeddedFontLst>
  <p:defaultTextStyle>
    <a:defPPr>
      <a:defRPr lang="uk-UA"/>
    </a:defPPr>
    <a:lvl1pPr marL="0" algn="l" defTabSz="2700589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1pPr>
    <a:lvl2pPr marL="1350294" algn="l" defTabSz="2700589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2pPr>
    <a:lvl3pPr marL="2700589" algn="l" defTabSz="2700589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3pPr>
    <a:lvl4pPr marL="4050883" algn="l" defTabSz="2700589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4pPr>
    <a:lvl5pPr marL="5401178" algn="l" defTabSz="2700589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5pPr>
    <a:lvl6pPr marL="6751472" algn="l" defTabSz="2700589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6pPr>
    <a:lvl7pPr marL="8101767" algn="l" defTabSz="2700589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7pPr>
    <a:lvl8pPr marL="9452061" algn="l" defTabSz="2700589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8pPr>
    <a:lvl9pPr marL="10802356" algn="l" defTabSz="2700589" rtl="0" eaLnBrk="1" latinLnBrk="0" hangingPunct="1">
      <a:defRPr sz="5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86">
          <p15:clr>
            <a:srgbClr val="A4A3A4"/>
          </p15:clr>
        </p15:guide>
        <p15:guide id="2" pos="850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5AA"/>
    <a:srgbClr val="4B5050"/>
    <a:srgbClr val="91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>
      <p:cViewPr varScale="1">
        <p:scale>
          <a:sx n="33" d="100"/>
          <a:sy n="33" d="100"/>
        </p:scale>
        <p:origin x="594" y="72"/>
      </p:cViewPr>
      <p:guideLst>
        <p:guide orient="horz" pos="4786"/>
        <p:guide pos="850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B0345-DCCE-4F75-85E8-60ED51CC0043}" type="datetimeFigureOut">
              <a:rPr lang="uk-UA" smtClean="0"/>
              <a:t>04.10.2021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987E9-0B44-4E83-B12A-3818FCAF80F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083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987E9-0B44-4E83-B12A-3818FCAF80FD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737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987E9-0B44-4E83-B12A-3818FCAF80FD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288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54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7"/>
          <p:cNvSpPr/>
          <p:nvPr userDrawn="1"/>
        </p:nvSpPr>
        <p:spPr>
          <a:xfrm flipV="1">
            <a:off x="15457833" y="0"/>
            <a:ext cx="6840000" cy="1439999"/>
          </a:xfrm>
          <a:custGeom>
            <a:avLst/>
            <a:gdLst>
              <a:gd name="connsiteX0" fmla="*/ 0 w 1296144"/>
              <a:gd name="connsiteY0" fmla="*/ 0 h 341300"/>
              <a:gd name="connsiteX1" fmla="*/ 1296144 w 1296144"/>
              <a:gd name="connsiteY1" fmla="*/ 0 h 341300"/>
              <a:gd name="connsiteX2" fmla="*/ 1296144 w 1296144"/>
              <a:gd name="connsiteY2" fmla="*/ 341300 h 341300"/>
              <a:gd name="connsiteX3" fmla="*/ 0 w 1296144"/>
              <a:gd name="connsiteY3" fmla="*/ 341300 h 341300"/>
              <a:gd name="connsiteX4" fmla="*/ 0 w 1296144"/>
              <a:gd name="connsiteY4" fmla="*/ 0 h 341300"/>
              <a:gd name="connsiteX0" fmla="*/ 0 w 1670794"/>
              <a:gd name="connsiteY0" fmla="*/ 0 h 341300"/>
              <a:gd name="connsiteX1" fmla="*/ 1670794 w 1670794"/>
              <a:gd name="connsiteY1" fmla="*/ 0 h 341300"/>
              <a:gd name="connsiteX2" fmla="*/ 1296144 w 1670794"/>
              <a:gd name="connsiteY2" fmla="*/ 341300 h 341300"/>
              <a:gd name="connsiteX3" fmla="*/ 0 w 1670794"/>
              <a:gd name="connsiteY3" fmla="*/ 341300 h 341300"/>
              <a:gd name="connsiteX4" fmla="*/ 0 w 1670794"/>
              <a:gd name="connsiteY4" fmla="*/ 0 h 3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794" h="341300">
                <a:moveTo>
                  <a:pt x="0" y="0"/>
                </a:moveTo>
                <a:lnTo>
                  <a:pt x="1670794" y="0"/>
                </a:lnTo>
                <a:lnTo>
                  <a:pt x="1296144" y="341300"/>
                </a:lnTo>
                <a:lnTo>
                  <a:pt x="0" y="341300"/>
                </a:lnTo>
                <a:lnTo>
                  <a:pt x="0" y="0"/>
                </a:lnTo>
                <a:close/>
              </a:path>
            </a:pathLst>
          </a:cu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59" tIns="135029" rIns="270059" bIns="135029"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0" y="-1"/>
            <a:ext cx="20054415" cy="1440000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2" descr="K:\РЕБРЕНДИНГ\РЕНОМЕ\Візуалізація з файлами\+Логотип\logo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05389" y="468189"/>
            <a:ext cx="321088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93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27003375" cy="1519396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9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447849" y="2625893"/>
            <a:ext cx="8107677" cy="9943764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44303" y="2625893"/>
            <a:ext cx="8107677" cy="9943764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894175" y="2625893"/>
            <a:ext cx="8107677" cy="9943764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523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27003375" cy="15193963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20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" y="-1"/>
            <a:ext cx="27003375" cy="925316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4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044303" y="3997775"/>
            <a:ext cx="6984776" cy="7200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83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" y="-46151"/>
            <a:ext cx="10981407" cy="1524011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0981407" cy="15193963"/>
          </a:xfrm>
          <a:prstGeom prst="rect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62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169" y="608462"/>
            <a:ext cx="24303038" cy="2532327"/>
          </a:xfrm>
          <a:prstGeom prst="rect">
            <a:avLst/>
          </a:prstGeom>
        </p:spPr>
        <p:txBody>
          <a:bodyPr vert="horz" lIns="270059" tIns="135029" rIns="270059" bIns="135029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0169" y="3545261"/>
            <a:ext cx="24303038" cy="10027313"/>
          </a:xfrm>
          <a:prstGeom prst="rect">
            <a:avLst/>
          </a:prstGeom>
        </p:spPr>
        <p:txBody>
          <a:bodyPr vert="horz" lIns="270059" tIns="135029" rIns="270059" bIns="13502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350168" y="14082554"/>
            <a:ext cx="6300788" cy="808939"/>
          </a:xfrm>
          <a:prstGeom prst="rect">
            <a:avLst/>
          </a:prstGeom>
        </p:spPr>
        <p:txBody>
          <a:bodyPr vert="horz" lIns="270059" tIns="135029" rIns="270059" bIns="135029" rtlCol="0" anchor="ctr"/>
          <a:lstStyle>
            <a:lvl1pPr algn="l">
              <a:defRPr sz="3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6F9DE-2978-4F26-8035-0571521C1CD9}" type="datetimeFigureOut">
              <a:rPr lang="uk-UA" smtClean="0"/>
              <a:t>04.10.2021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226153" y="14082554"/>
            <a:ext cx="8551069" cy="808939"/>
          </a:xfrm>
          <a:prstGeom prst="rect">
            <a:avLst/>
          </a:prstGeom>
        </p:spPr>
        <p:txBody>
          <a:bodyPr vert="horz" lIns="270059" tIns="135029" rIns="270059" bIns="135029" rtlCol="0" anchor="ctr"/>
          <a:lstStyle>
            <a:lvl1pPr algn="ctr">
              <a:defRPr sz="3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9352419" y="14082554"/>
            <a:ext cx="6300788" cy="808939"/>
          </a:xfrm>
          <a:prstGeom prst="rect">
            <a:avLst/>
          </a:prstGeom>
        </p:spPr>
        <p:txBody>
          <a:bodyPr vert="horz" lIns="270059" tIns="135029" rIns="270059" bIns="135029" rtlCol="0" anchor="ctr"/>
          <a:lstStyle>
            <a:lvl1pPr algn="r">
              <a:defRPr sz="3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A3807-7556-4A1C-B06A-87008D0BDF7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581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5" r:id="rId3"/>
    <p:sldLayoutId id="2147483657" r:id="rId4"/>
    <p:sldLayoutId id="2147483653" r:id="rId5"/>
    <p:sldLayoutId id="2147483649" r:id="rId6"/>
    <p:sldLayoutId id="2147483651" r:id="rId7"/>
    <p:sldLayoutId id="2147483652" r:id="rId8"/>
    <p:sldLayoutId id="2147483654" r:id="rId9"/>
  </p:sldLayoutIdLst>
  <p:txStyles>
    <p:titleStyle>
      <a:lvl1pPr algn="ctr" defTabSz="2700589" rtl="0" eaLnBrk="1" latinLnBrk="0" hangingPunct="1">
        <a:spcBef>
          <a:spcPct val="0"/>
        </a:spcBef>
        <a:buNone/>
        <a:defRPr sz="1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12721" indent="-1012721" algn="l" defTabSz="2700589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229" indent="-843934" algn="l" defTabSz="2700589" rtl="0" eaLnBrk="1" latinLnBrk="0" hangingPunct="1">
        <a:spcBef>
          <a:spcPct val="20000"/>
        </a:spcBef>
        <a:buFont typeface="Arial" panose="020B0604020202020204" pitchFamily="34" charset="0"/>
        <a:buChar char="–"/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3375736" indent="-675147" algn="l" defTabSz="2700589" rtl="0" eaLnBrk="1" latinLnBrk="0" hangingPunct="1">
        <a:spcBef>
          <a:spcPct val="20000"/>
        </a:spcBef>
        <a:buFont typeface="Arial" panose="020B0604020202020204" pitchFamily="34" charset="0"/>
        <a:buChar char="•"/>
        <a:defRPr sz="7100" kern="1200">
          <a:solidFill>
            <a:schemeClr val="tx1"/>
          </a:solidFill>
          <a:latin typeface="+mn-lt"/>
          <a:ea typeface="+mn-ea"/>
          <a:cs typeface="+mn-cs"/>
        </a:defRPr>
      </a:lvl3pPr>
      <a:lvl4pPr marL="4726031" indent="-675147" algn="l" defTabSz="2700589" rtl="0" eaLnBrk="1" latinLnBrk="0" hangingPunct="1">
        <a:spcBef>
          <a:spcPct val="20000"/>
        </a:spcBef>
        <a:buFont typeface="Arial" panose="020B0604020202020204" pitchFamily="34" charset="0"/>
        <a:buChar char="–"/>
        <a:defRPr sz="5900" kern="1200">
          <a:solidFill>
            <a:schemeClr val="tx1"/>
          </a:solidFill>
          <a:latin typeface="+mn-lt"/>
          <a:ea typeface="+mn-ea"/>
          <a:cs typeface="+mn-cs"/>
        </a:defRPr>
      </a:lvl4pPr>
      <a:lvl5pPr marL="6076325" indent="-675147" algn="l" defTabSz="2700589" rtl="0" eaLnBrk="1" latinLnBrk="0" hangingPunct="1">
        <a:spcBef>
          <a:spcPct val="20000"/>
        </a:spcBef>
        <a:buFont typeface="Arial" panose="020B0604020202020204" pitchFamily="34" charset="0"/>
        <a:buChar char="»"/>
        <a:defRPr sz="5900" kern="1200">
          <a:solidFill>
            <a:schemeClr val="tx1"/>
          </a:solidFill>
          <a:latin typeface="+mn-lt"/>
          <a:ea typeface="+mn-ea"/>
          <a:cs typeface="+mn-cs"/>
        </a:defRPr>
      </a:lvl5pPr>
      <a:lvl6pPr marL="7426620" indent="-675147" algn="l" defTabSz="27005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6pPr>
      <a:lvl7pPr marL="8776914" indent="-675147" algn="l" defTabSz="27005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7pPr>
      <a:lvl8pPr marL="10127209" indent="-675147" algn="l" defTabSz="27005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8pPr>
      <a:lvl9pPr marL="11477503" indent="-675147" algn="l" defTabSz="2700589" rtl="0" eaLnBrk="1" latinLnBrk="0" hangingPunct="1">
        <a:spcBef>
          <a:spcPct val="20000"/>
        </a:spcBef>
        <a:buFont typeface="Arial" panose="020B0604020202020204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2700589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350294" algn="l" defTabSz="2700589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589" algn="l" defTabSz="2700589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3pPr>
      <a:lvl4pPr marL="4050883" algn="l" defTabSz="2700589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4pPr>
      <a:lvl5pPr marL="5401178" algn="l" defTabSz="2700589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5pPr>
      <a:lvl6pPr marL="6751472" algn="l" defTabSz="2700589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8101767" algn="l" defTabSz="2700589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452061" algn="l" defTabSz="2700589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2356" algn="l" defTabSz="2700589" rtl="0" eaLnBrk="1" latinLnBrk="0" hangingPunct="1"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пляма&#10;&#10;Автоматично згенерований опис">
            <a:extLst>
              <a:ext uri="{FF2B5EF4-FFF2-40B4-BE49-F238E27FC236}">
                <a16:creationId xmlns:a16="http://schemas.microsoft.com/office/drawing/2014/main" id="{1CF18A96-23C2-4180-ADD1-587C5B525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7" b="8594"/>
          <a:stretch/>
        </p:blipFill>
        <p:spPr>
          <a:xfrm>
            <a:off x="0" y="-21430"/>
            <a:ext cx="27003375" cy="15215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2335" y="7596981"/>
            <a:ext cx="15450114" cy="1750023"/>
          </a:xfrm>
          <a:prstGeom prst="rect">
            <a:avLst/>
          </a:prstGeom>
          <a:noFill/>
        </p:spPr>
        <p:txBody>
          <a:bodyPr wrap="none" lIns="270059" tIns="135029" rIns="270059" bIns="135029" rtlCol="0">
            <a:spAutoFit/>
          </a:bodyPr>
          <a:lstStyle/>
          <a:p>
            <a:r>
              <a:rPr lang="uk-UA" sz="9600" b="1" cap="all">
                <a:latin typeface="Gotham Pro" panose="02000503040000020004" pitchFamily="2" charset="0"/>
                <a:cs typeface="Gotham Pro" panose="02000503040000020004" pitchFamily="2" charset="0"/>
              </a:rPr>
              <a:t>смарт-акселератор</a:t>
            </a:r>
            <a:endParaRPr lang="en-US" sz="9600" b="1" cap="all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20414455" y="-21430"/>
            <a:ext cx="6588920" cy="6588920"/>
          </a:xfrm>
          <a:prstGeom prst="rtTriangle">
            <a:avLst/>
          </a:pr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Picture 3" descr="K:\РЕБРЕНДИНГ\РЕНОМЕ\Візуалізація з файлами\+Логотип\logo white 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4695" y="1048931"/>
            <a:ext cx="3271535" cy="73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428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4423" y="2988469"/>
            <a:ext cx="12493150" cy="2827241"/>
          </a:xfrm>
          <a:prstGeom prst="rect">
            <a:avLst/>
          </a:prstGeom>
          <a:noFill/>
        </p:spPr>
        <p:txBody>
          <a:bodyPr wrap="square" lIns="270059" tIns="135029" rIns="270059" bIns="135029" rtlCol="0">
            <a:spAutoFit/>
          </a:bodyPr>
          <a:lstStyle/>
          <a:p>
            <a:r>
              <a:rPr lang="ru-RU" sz="8300" b="1">
                <a:latin typeface="Gotham Pro" panose="02000503040000020004" pitchFamily="2" charset="0"/>
                <a:cs typeface="Gotham Pro" panose="02000503040000020004" pitchFamily="2" charset="0"/>
              </a:rPr>
              <a:t>Підтримка</a:t>
            </a:r>
          </a:p>
          <a:p>
            <a:r>
              <a:rPr lang="ru-RU" sz="8300" b="1">
                <a:latin typeface="Gotham Pro" panose="02000503040000020004" pitchFamily="2" charset="0"/>
                <a:cs typeface="Gotham Pro" panose="02000503040000020004" pitchFamily="2" charset="0"/>
              </a:rPr>
              <a:t>ТОП-менеджменту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04443" y="7479869"/>
            <a:ext cx="12922038" cy="3503195"/>
          </a:xfrm>
          <a:prstGeom prst="rect">
            <a:avLst/>
          </a:prstGeom>
          <a:noFill/>
        </p:spPr>
        <p:txBody>
          <a:bodyPr wrap="square" lIns="270059" tIns="135029" rIns="270059" bIns="13502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600">
                <a:latin typeface="Gotham Pro Light" panose="02000503030000020004" pitchFamily="2" charset="0"/>
                <a:cs typeface="Gotham Pro Light" panose="02000503030000020004" pitchFamily="2" charset="0"/>
              </a:rPr>
              <a:t>За потреби, в процесі пропрацювання ідей учасникам буде організовано </a:t>
            </a:r>
            <a:r>
              <a:rPr lang="ru-RU" sz="3600">
                <a:latin typeface="Gotham Pro Light" panose="02000503030000020004" pitchFamily="2" charset="0"/>
                <a:cs typeface="Gotham Pro Light" panose="02000503030000020004" pitchFamily="2" charset="0"/>
              </a:rPr>
              <a:t>настановчі сесії з генеральним директором і директором з розвитку бізнесу РЕНОМЕ СМАРТ</a:t>
            </a:r>
          </a:p>
        </p:txBody>
      </p:sp>
      <p:pic>
        <p:nvPicPr>
          <p:cNvPr id="13" name="Picture 2" descr="K:\РЕБРЕНДИНГ\РЕНОМЕ\Візуалізація з файлами\+Логотип\logo 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311" y="13630174"/>
            <a:ext cx="321088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Місце для зображення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9" r="17689"/>
          <a:stretch/>
        </p:blipFill>
        <p:spPr>
          <a:xfrm>
            <a:off x="16147012" y="2979369"/>
            <a:ext cx="8731940" cy="9001000"/>
          </a:xfrm>
        </p:spPr>
      </p:pic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66EA10E2-ADB9-4158-B82E-D4C16517E371}"/>
              </a:ext>
            </a:extLst>
          </p:cNvPr>
          <p:cNvSpPr/>
          <p:nvPr/>
        </p:nvSpPr>
        <p:spPr>
          <a:xfrm>
            <a:off x="2481065" y="6020047"/>
            <a:ext cx="1701189" cy="418495"/>
          </a:xfrm>
          <a:custGeom>
            <a:avLst/>
            <a:gdLst>
              <a:gd name="connsiteX0" fmla="*/ 0 w 1296144"/>
              <a:gd name="connsiteY0" fmla="*/ 0 h 341300"/>
              <a:gd name="connsiteX1" fmla="*/ 1296144 w 1296144"/>
              <a:gd name="connsiteY1" fmla="*/ 0 h 341300"/>
              <a:gd name="connsiteX2" fmla="*/ 1296144 w 1296144"/>
              <a:gd name="connsiteY2" fmla="*/ 341300 h 341300"/>
              <a:gd name="connsiteX3" fmla="*/ 0 w 1296144"/>
              <a:gd name="connsiteY3" fmla="*/ 341300 h 341300"/>
              <a:gd name="connsiteX4" fmla="*/ 0 w 1296144"/>
              <a:gd name="connsiteY4" fmla="*/ 0 h 341300"/>
              <a:gd name="connsiteX0" fmla="*/ 0 w 1670794"/>
              <a:gd name="connsiteY0" fmla="*/ 0 h 341300"/>
              <a:gd name="connsiteX1" fmla="*/ 1670794 w 1670794"/>
              <a:gd name="connsiteY1" fmla="*/ 0 h 341300"/>
              <a:gd name="connsiteX2" fmla="*/ 1296144 w 1670794"/>
              <a:gd name="connsiteY2" fmla="*/ 341300 h 341300"/>
              <a:gd name="connsiteX3" fmla="*/ 0 w 1670794"/>
              <a:gd name="connsiteY3" fmla="*/ 341300 h 341300"/>
              <a:gd name="connsiteX4" fmla="*/ 0 w 1670794"/>
              <a:gd name="connsiteY4" fmla="*/ 0 h 3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794" h="341300">
                <a:moveTo>
                  <a:pt x="0" y="0"/>
                </a:moveTo>
                <a:lnTo>
                  <a:pt x="1670794" y="0"/>
                </a:lnTo>
                <a:lnTo>
                  <a:pt x="1296144" y="341300"/>
                </a:lnTo>
                <a:lnTo>
                  <a:pt x="0" y="341300"/>
                </a:lnTo>
                <a:lnTo>
                  <a:pt x="0" y="0"/>
                </a:lnTo>
                <a:close/>
              </a:path>
            </a:pathLst>
          </a:cu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59" tIns="135029" rIns="270059" bIns="135029"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892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8559" y="2895944"/>
            <a:ext cx="10424700" cy="2827241"/>
          </a:xfrm>
          <a:prstGeom prst="rect">
            <a:avLst/>
          </a:prstGeom>
          <a:noFill/>
        </p:spPr>
        <p:txBody>
          <a:bodyPr wrap="none" lIns="270059" tIns="135029" rIns="270059" bIns="135029" rtlCol="0">
            <a:spAutoFit/>
          </a:bodyPr>
          <a:lstStyle/>
          <a:p>
            <a:r>
              <a:rPr lang="uk-UA" sz="8300" b="1">
                <a:latin typeface="Gotham Pro" panose="02000503040000020004" pitchFamily="2" charset="0"/>
                <a:cs typeface="Gotham Pro" panose="02000503040000020004" pitchFamily="2" charset="0"/>
              </a:rPr>
              <a:t>Фінальний пітчінг</a:t>
            </a:r>
          </a:p>
          <a:p>
            <a:r>
              <a:rPr lang="uk-UA" sz="8300" b="1">
                <a:latin typeface="Gotham Pro" panose="02000503040000020004" pitchFamily="2" charset="0"/>
                <a:cs typeface="Gotham Pro" panose="02000503040000020004" pitchFamily="2" charset="0"/>
              </a:rPr>
              <a:t>12.08.21</a:t>
            </a:r>
          </a:p>
        </p:txBody>
      </p:sp>
      <p:pic>
        <p:nvPicPr>
          <p:cNvPr id="9" name="Picture 2" descr="K:\РЕБРЕНДИНГ\РЕНОМЕ\Візуалізація з файлами\+Логотип\logo 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311" y="13630174"/>
            <a:ext cx="321088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AA14B-D57E-423C-BA23-BFD2BB6D5C69}"/>
              </a:ext>
            </a:extLst>
          </p:cNvPr>
          <p:cNvSpPr txBox="1"/>
          <p:nvPr/>
        </p:nvSpPr>
        <p:spPr>
          <a:xfrm>
            <a:off x="3717826" y="9470777"/>
            <a:ext cx="207561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4400">
                <a:latin typeface="Gotham Pro Light" panose="02000503030000020004" pitchFamily="2" charset="0"/>
                <a:cs typeface="Gotham Pro Light" panose="02000503030000020004" pitchFamily="2" charset="0"/>
              </a:rPr>
              <a:t>Презентації стартапів ТОП-менеджерам ГК РЕНОМЕ 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ru-RU" sz="4400">
                <a:latin typeface="Gotham Pro Light" panose="02000503030000020004" pitchFamily="2" charset="0"/>
                <a:cs typeface="Gotham Pro Light" panose="02000503030000020004" pitchFamily="2" charset="0"/>
              </a:rPr>
              <a:t>Визначення переможців та прийняття рішення про інвестування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F18C06-08DE-4BCB-8030-AC0DDF9F9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12434" y="2217132"/>
            <a:ext cx="8240456" cy="5357612"/>
          </a:xfrm>
          <a:prstGeom prst="rect">
            <a:avLst/>
          </a:prstGeom>
        </p:spPr>
      </p:pic>
      <p:sp>
        <p:nvSpPr>
          <p:cNvPr id="7" name="Прямоугольник 7">
            <a:extLst>
              <a:ext uri="{FF2B5EF4-FFF2-40B4-BE49-F238E27FC236}">
                <a16:creationId xmlns:a16="http://schemas.microsoft.com/office/drawing/2014/main" id="{B0DC618F-7923-4135-A38B-D61890D5B7E4}"/>
              </a:ext>
            </a:extLst>
          </p:cNvPr>
          <p:cNvSpPr/>
          <p:nvPr/>
        </p:nvSpPr>
        <p:spPr>
          <a:xfrm>
            <a:off x="3717826" y="5940797"/>
            <a:ext cx="1701189" cy="418495"/>
          </a:xfrm>
          <a:custGeom>
            <a:avLst/>
            <a:gdLst>
              <a:gd name="connsiteX0" fmla="*/ 0 w 1296144"/>
              <a:gd name="connsiteY0" fmla="*/ 0 h 341300"/>
              <a:gd name="connsiteX1" fmla="*/ 1296144 w 1296144"/>
              <a:gd name="connsiteY1" fmla="*/ 0 h 341300"/>
              <a:gd name="connsiteX2" fmla="*/ 1296144 w 1296144"/>
              <a:gd name="connsiteY2" fmla="*/ 341300 h 341300"/>
              <a:gd name="connsiteX3" fmla="*/ 0 w 1296144"/>
              <a:gd name="connsiteY3" fmla="*/ 341300 h 341300"/>
              <a:gd name="connsiteX4" fmla="*/ 0 w 1296144"/>
              <a:gd name="connsiteY4" fmla="*/ 0 h 341300"/>
              <a:gd name="connsiteX0" fmla="*/ 0 w 1670794"/>
              <a:gd name="connsiteY0" fmla="*/ 0 h 341300"/>
              <a:gd name="connsiteX1" fmla="*/ 1670794 w 1670794"/>
              <a:gd name="connsiteY1" fmla="*/ 0 h 341300"/>
              <a:gd name="connsiteX2" fmla="*/ 1296144 w 1670794"/>
              <a:gd name="connsiteY2" fmla="*/ 341300 h 341300"/>
              <a:gd name="connsiteX3" fmla="*/ 0 w 1670794"/>
              <a:gd name="connsiteY3" fmla="*/ 341300 h 341300"/>
              <a:gd name="connsiteX4" fmla="*/ 0 w 1670794"/>
              <a:gd name="connsiteY4" fmla="*/ 0 h 3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794" h="341300">
                <a:moveTo>
                  <a:pt x="0" y="0"/>
                </a:moveTo>
                <a:lnTo>
                  <a:pt x="1670794" y="0"/>
                </a:lnTo>
                <a:lnTo>
                  <a:pt x="1296144" y="341300"/>
                </a:lnTo>
                <a:lnTo>
                  <a:pt x="0" y="341300"/>
                </a:lnTo>
                <a:lnTo>
                  <a:pt x="0" y="0"/>
                </a:lnTo>
                <a:close/>
              </a:path>
            </a:pathLst>
          </a:cu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59" tIns="135029" rIns="270059" bIns="135029"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06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7551" y="3204493"/>
            <a:ext cx="13858142" cy="1549968"/>
          </a:xfrm>
          <a:prstGeom prst="rect">
            <a:avLst/>
          </a:prstGeom>
          <a:noFill/>
        </p:spPr>
        <p:txBody>
          <a:bodyPr wrap="square" lIns="270059" tIns="135029" rIns="270059" bIns="135029" rtlCol="0">
            <a:spAutoFit/>
          </a:bodyPr>
          <a:lstStyle/>
          <a:p>
            <a:r>
              <a:rPr lang="uk-UA" sz="8300" b="1">
                <a:latin typeface="Gotham Pro" panose="02000503040000020004" pitchFamily="2" charset="0"/>
                <a:cs typeface="Gotham Pro" panose="02000503040000020004" pitchFamily="2" charset="0"/>
              </a:rPr>
              <a:t>Що далі?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607621" y="5149849"/>
            <a:ext cx="1701189" cy="418495"/>
          </a:xfrm>
          <a:custGeom>
            <a:avLst/>
            <a:gdLst>
              <a:gd name="connsiteX0" fmla="*/ 0 w 1296144"/>
              <a:gd name="connsiteY0" fmla="*/ 0 h 341300"/>
              <a:gd name="connsiteX1" fmla="*/ 1296144 w 1296144"/>
              <a:gd name="connsiteY1" fmla="*/ 0 h 341300"/>
              <a:gd name="connsiteX2" fmla="*/ 1296144 w 1296144"/>
              <a:gd name="connsiteY2" fmla="*/ 341300 h 341300"/>
              <a:gd name="connsiteX3" fmla="*/ 0 w 1296144"/>
              <a:gd name="connsiteY3" fmla="*/ 341300 h 341300"/>
              <a:gd name="connsiteX4" fmla="*/ 0 w 1296144"/>
              <a:gd name="connsiteY4" fmla="*/ 0 h 341300"/>
              <a:gd name="connsiteX0" fmla="*/ 0 w 1670794"/>
              <a:gd name="connsiteY0" fmla="*/ 0 h 341300"/>
              <a:gd name="connsiteX1" fmla="*/ 1670794 w 1670794"/>
              <a:gd name="connsiteY1" fmla="*/ 0 h 341300"/>
              <a:gd name="connsiteX2" fmla="*/ 1296144 w 1670794"/>
              <a:gd name="connsiteY2" fmla="*/ 341300 h 341300"/>
              <a:gd name="connsiteX3" fmla="*/ 0 w 1670794"/>
              <a:gd name="connsiteY3" fmla="*/ 341300 h 341300"/>
              <a:gd name="connsiteX4" fmla="*/ 0 w 1670794"/>
              <a:gd name="connsiteY4" fmla="*/ 0 h 3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794" h="341300">
                <a:moveTo>
                  <a:pt x="0" y="0"/>
                </a:moveTo>
                <a:lnTo>
                  <a:pt x="1670794" y="0"/>
                </a:lnTo>
                <a:lnTo>
                  <a:pt x="1296144" y="341300"/>
                </a:lnTo>
                <a:lnTo>
                  <a:pt x="0" y="341300"/>
                </a:lnTo>
                <a:lnTo>
                  <a:pt x="0" y="0"/>
                </a:lnTo>
                <a:close/>
              </a:path>
            </a:pathLst>
          </a:cu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59" tIns="135029" rIns="270059" bIns="135029"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12277551" y="6988276"/>
            <a:ext cx="12601401" cy="4320022"/>
          </a:xfrm>
          <a:prstGeom prst="rect">
            <a:avLst/>
          </a:prstGeom>
          <a:noFill/>
        </p:spPr>
        <p:txBody>
          <a:bodyPr wrap="square" lIns="270059" tIns="135029" rIns="270059" bIns="135029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Інвестування кращих проектів</a:t>
            </a:r>
            <a:endParaRPr lang="ru-RU" sz="3600">
              <a:solidFill>
                <a:srgbClr val="4B505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Формування проектних команд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Реалізація найкращих проектів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Підтримання концепції бізнес-акселератора на перманентній основі</a:t>
            </a:r>
          </a:p>
        </p:txBody>
      </p:sp>
      <p:pic>
        <p:nvPicPr>
          <p:cNvPr id="13" name="Picture 2" descr="K:\РЕБРЕНДИНГ\РЕНОМЕ\Візуалізація з файлами\+Логотип\logo 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311" y="13630174"/>
            <a:ext cx="321088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Місце для зображення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3" r="17753"/>
          <a:stretch/>
        </p:blipFill>
        <p:spPr>
          <a:xfrm>
            <a:off x="2124423" y="2932430"/>
            <a:ext cx="9105614" cy="9386188"/>
          </a:xfrm>
        </p:spPr>
      </p:pic>
    </p:spTree>
    <p:extLst>
      <p:ext uri="{BB962C8B-B14F-4D97-AF65-F5344CB8AC3E}">
        <p14:creationId xmlns:p14="http://schemas.microsoft.com/office/powerpoint/2010/main" val="325103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55455" y="2837247"/>
            <a:ext cx="15863689" cy="2119355"/>
          </a:xfrm>
          <a:prstGeom prst="rect">
            <a:avLst/>
          </a:prstGeom>
          <a:noFill/>
        </p:spPr>
        <p:txBody>
          <a:bodyPr wrap="none" lIns="270059" tIns="135029" rIns="270059" bIns="135029" rtlCol="0">
            <a:spAutoFit/>
          </a:bodyPr>
          <a:lstStyle/>
          <a:p>
            <a:r>
              <a:rPr lang="uk-UA" sz="6000" b="1" cap="all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Залишились запитання?</a:t>
            </a:r>
          </a:p>
          <a:p>
            <a:r>
              <a:rPr lang="uk-UA" sz="6000" b="1" cap="all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Потрібна допомога, уточнення?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24208818" y="2508215"/>
            <a:ext cx="3142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RENOME.UA</a:t>
            </a:r>
            <a:endParaRPr lang="uk-UA" sz="3600" b="1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01687" y="7596981"/>
            <a:ext cx="7656263" cy="4278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spc="3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ОЛЕНА АРЕНДАРЧУК</a:t>
            </a:r>
            <a:endParaRPr lang="en-US" sz="3600" b="1" spc="3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r>
              <a:rPr lang="ru-RU" sz="28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Менеджер з корпоративних комунікацій</a:t>
            </a:r>
          </a:p>
          <a:p>
            <a:r>
              <a:rPr lang="uk-UA" sz="28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ГК </a:t>
            </a:r>
            <a:r>
              <a:rPr lang="ru-RU" sz="28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РЕНОМЕ</a:t>
            </a:r>
          </a:p>
          <a:p>
            <a:r>
              <a:rPr lang="uk-UA" sz="3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-</a:t>
            </a:r>
            <a:endParaRPr lang="en-US" sz="36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r>
              <a:rPr lang="en-US" sz="3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olena.arendarchuk@renome.ua</a:t>
            </a:r>
            <a:endParaRPr lang="uk-UA" sz="36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r>
              <a:rPr lang="uk-UA" sz="3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+38 098 630 82 37</a:t>
            </a:r>
          </a:p>
          <a:p>
            <a:r>
              <a:rPr lang="uk-UA" sz="3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+38 098 318 42 82</a:t>
            </a:r>
          </a:p>
          <a:p>
            <a:r>
              <a:rPr lang="en-US" sz="360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Telegram: @ar_olena</a:t>
            </a:r>
            <a:endParaRPr lang="uk-UA" sz="360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612583" y="5259364"/>
            <a:ext cx="418496" cy="9934599"/>
            <a:chOff x="25136883" y="5259364"/>
            <a:chExt cx="418496" cy="9934599"/>
          </a:xfrm>
        </p:grpSpPr>
        <p:sp>
          <p:nvSpPr>
            <p:cNvPr id="9" name="Прямоугольник 7"/>
            <p:cNvSpPr/>
            <p:nvPr/>
          </p:nvSpPr>
          <p:spPr>
            <a:xfrm rot="16200000">
              <a:off x="24495537" y="5900711"/>
              <a:ext cx="1701189" cy="418495"/>
            </a:xfrm>
            <a:custGeom>
              <a:avLst/>
              <a:gdLst>
                <a:gd name="connsiteX0" fmla="*/ 0 w 1296144"/>
                <a:gd name="connsiteY0" fmla="*/ 0 h 341300"/>
                <a:gd name="connsiteX1" fmla="*/ 1296144 w 1296144"/>
                <a:gd name="connsiteY1" fmla="*/ 0 h 341300"/>
                <a:gd name="connsiteX2" fmla="*/ 1296144 w 1296144"/>
                <a:gd name="connsiteY2" fmla="*/ 341300 h 341300"/>
                <a:gd name="connsiteX3" fmla="*/ 0 w 1296144"/>
                <a:gd name="connsiteY3" fmla="*/ 341300 h 341300"/>
                <a:gd name="connsiteX4" fmla="*/ 0 w 1296144"/>
                <a:gd name="connsiteY4" fmla="*/ 0 h 341300"/>
                <a:gd name="connsiteX0" fmla="*/ 0 w 1670794"/>
                <a:gd name="connsiteY0" fmla="*/ 0 h 341300"/>
                <a:gd name="connsiteX1" fmla="*/ 1670794 w 1670794"/>
                <a:gd name="connsiteY1" fmla="*/ 0 h 341300"/>
                <a:gd name="connsiteX2" fmla="*/ 1296144 w 1670794"/>
                <a:gd name="connsiteY2" fmla="*/ 341300 h 341300"/>
                <a:gd name="connsiteX3" fmla="*/ 0 w 1670794"/>
                <a:gd name="connsiteY3" fmla="*/ 341300 h 341300"/>
                <a:gd name="connsiteX4" fmla="*/ 0 w 1670794"/>
                <a:gd name="connsiteY4" fmla="*/ 0 h 3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0794" h="341300">
                  <a:moveTo>
                    <a:pt x="0" y="0"/>
                  </a:moveTo>
                  <a:lnTo>
                    <a:pt x="1670794" y="0"/>
                  </a:lnTo>
                  <a:lnTo>
                    <a:pt x="1296144" y="341300"/>
                  </a:lnTo>
                  <a:lnTo>
                    <a:pt x="0" y="341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59" tIns="135029" rIns="270059" bIns="135029" rtlCol="0" anchor="ctr"/>
            <a:lstStyle/>
            <a:p>
              <a:pPr algn="ctr"/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5136883" y="6960553"/>
              <a:ext cx="418495" cy="8233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81DF727-E7D9-436D-B073-366EFB9FA355}"/>
              </a:ext>
            </a:extLst>
          </p:cNvPr>
          <p:cNvSpPr txBox="1"/>
          <p:nvPr/>
        </p:nvSpPr>
        <p:spPr>
          <a:xfrm>
            <a:off x="4531036" y="7596981"/>
            <a:ext cx="7656263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>
                <a:solidFill>
                  <a:schemeClr val="bg1"/>
                </a:solidFill>
              </a:rPr>
              <a:t>Не зволікайте звертатись:</a:t>
            </a:r>
          </a:p>
        </p:txBody>
      </p:sp>
    </p:spTree>
    <p:extLst>
      <p:ext uri="{BB962C8B-B14F-4D97-AF65-F5344CB8AC3E}">
        <p14:creationId xmlns:p14="http://schemas.microsoft.com/office/powerpoint/2010/main" val="19340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21166" y="1000193"/>
            <a:ext cx="9361040" cy="1549968"/>
          </a:xfrm>
          <a:prstGeom prst="rect">
            <a:avLst/>
          </a:prstGeom>
          <a:noFill/>
        </p:spPr>
        <p:txBody>
          <a:bodyPr wrap="square" lIns="270059" tIns="135029" rIns="270059" bIns="135029" rtlCol="0">
            <a:spAutoFit/>
          </a:bodyPr>
          <a:lstStyle/>
          <a:p>
            <a:r>
              <a:rPr lang="uk-UA" sz="8300" b="1">
                <a:solidFill>
                  <a:schemeClr val="tx1">
                    <a:lumMod val="85000"/>
                    <a:lumOff val="1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ru-RU" sz="8300" b="1">
                <a:solidFill>
                  <a:schemeClr val="tx1">
                    <a:lumMod val="85000"/>
                    <a:lumOff val="1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</a:t>
            </a:r>
            <a:r>
              <a:rPr lang="uk-UA" sz="8300" b="1">
                <a:solidFill>
                  <a:schemeClr val="tx1">
                    <a:lumMod val="85000"/>
                    <a:lumOff val="1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ро що це?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54414" y="6622818"/>
            <a:ext cx="13609512" cy="5151018"/>
          </a:xfrm>
          <a:prstGeom prst="rect">
            <a:avLst/>
          </a:prstGeom>
          <a:noFill/>
        </p:spPr>
        <p:txBody>
          <a:bodyPr wrap="square" lIns="270059" tIns="135029" rIns="270059" bIns="135029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 внутрішню </a:t>
            </a:r>
            <a:r>
              <a:rPr lang="ru-RU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культуру тестування, створення гіпотез, гнучкості та </a:t>
            </a: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інноваційності в компанії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 пошук креативних рішень та інноваційних ідей для втілення в бізнесі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 розвиток та мотивацію співробітників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Про атмосферу довіри і підтримкм в команді</a:t>
            </a:r>
          </a:p>
        </p:txBody>
      </p:sp>
      <p:pic>
        <p:nvPicPr>
          <p:cNvPr id="13" name="Picture 2" descr="K:\РЕБРЕНДИНГ\РЕНОМЕ\Візуалізація з файлами\+Логотип\logo 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311" y="13630174"/>
            <a:ext cx="321088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Місце для зображення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2" r="11402"/>
          <a:stretch/>
        </p:blipFill>
        <p:spPr>
          <a:xfrm>
            <a:off x="0" y="3996581"/>
            <a:ext cx="8821166" cy="7777255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03F871-BBF7-417C-AF2E-F669602F1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8698" y="3852565"/>
            <a:ext cx="5305977" cy="140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3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:\РЕБРЕНДИНГ\РЕНОМЕ\Візуалізація з файлами\+Логотип\logo 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311" y="13630174"/>
            <a:ext cx="321088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24272" y="8878051"/>
            <a:ext cx="4565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Автори/носії інноваційних ідей, рішень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22211" y="8780756"/>
            <a:ext cx="57810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Працівники, що </a:t>
            </a:r>
            <a:r>
              <a:rPr lang="ru-RU" sz="3600" err="1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здатні</a:t>
            </a:r>
            <a:r>
              <a:rPr lang="ru-RU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мислити за рамками стандартних робочих процесів, генерувати ефективні рішення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235526" y="8780756"/>
            <a:ext cx="57810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Працівники </a:t>
            </a: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які</a:t>
            </a:r>
            <a:r>
              <a:rPr lang="ru-RU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можуть </a:t>
            </a:r>
            <a:r>
              <a:rPr lang="ru-RU" sz="3600" err="1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виступити</a:t>
            </a:r>
            <a:r>
              <a:rPr lang="ru-RU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в </a:t>
            </a:r>
            <a:r>
              <a:rPr lang="ru-RU" sz="3600" err="1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команді</a:t>
            </a:r>
            <a:r>
              <a:rPr lang="ru-RU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</a:p>
          <a:p>
            <a:r>
              <a:rPr lang="ru-RU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 генератором та допомагати знаннями </a:t>
            </a:r>
          </a:p>
          <a:p>
            <a:r>
              <a:rPr lang="ru-RU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 інших сфер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7DA49B-B9F0-4D6B-B6CC-F2B110ACD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5224" y="13512547"/>
            <a:ext cx="3611945" cy="9553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C0D9F60-2115-4685-92F0-33F12E05D950}"/>
              </a:ext>
            </a:extLst>
          </p:cNvPr>
          <p:cNvSpPr txBox="1"/>
          <p:nvPr/>
        </p:nvSpPr>
        <p:spPr>
          <a:xfrm>
            <a:off x="4458701" y="4212605"/>
            <a:ext cx="17169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Учасниками проекту можуть стати працівники ГК РЕНОМЕ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6D466-A949-4AAA-A10E-7EFCB4C2A74F}"/>
              </a:ext>
            </a:extLst>
          </p:cNvPr>
          <p:cNvSpPr txBox="1"/>
          <p:nvPr/>
        </p:nvSpPr>
        <p:spPr>
          <a:xfrm>
            <a:off x="8895236" y="1204227"/>
            <a:ext cx="8235010" cy="1549968"/>
          </a:xfrm>
          <a:prstGeom prst="rect">
            <a:avLst/>
          </a:prstGeom>
          <a:noFill/>
        </p:spPr>
        <p:txBody>
          <a:bodyPr wrap="square" lIns="270059" tIns="135029" rIns="270059" bIns="135029" rtlCol="0">
            <a:spAutoFit/>
          </a:bodyPr>
          <a:lstStyle/>
          <a:p>
            <a:r>
              <a:rPr lang="uk-UA" sz="8300" b="1">
                <a:solidFill>
                  <a:schemeClr val="tx1">
                    <a:lumMod val="85000"/>
                    <a:lumOff val="1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Для кого це?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EA94805-5162-4A36-98B6-47B1CDC71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638" y="6302368"/>
            <a:ext cx="1960104" cy="1815676"/>
          </a:xfrm>
          <a:prstGeom prst="rect">
            <a:avLst/>
          </a:prstGeom>
          <a:ln>
            <a:solidFill>
              <a:srgbClr val="1825A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5B45A05-356E-4C8B-A0E3-B231983251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3489" y="6280672"/>
            <a:ext cx="1960104" cy="1859067"/>
          </a:xfrm>
          <a:prstGeom prst="rect">
            <a:avLst/>
          </a:prstGeom>
          <a:ln>
            <a:solidFill>
              <a:srgbClr val="1825A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553F9CD-7E3E-4193-B1C8-D2182E1935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37340" y="6302368"/>
            <a:ext cx="1859067" cy="1859067"/>
          </a:xfrm>
          <a:prstGeom prst="rect">
            <a:avLst/>
          </a:prstGeom>
          <a:ln>
            <a:solidFill>
              <a:srgbClr val="1825AA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029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63497" y="2268389"/>
            <a:ext cx="16071638" cy="1549968"/>
          </a:xfrm>
          <a:prstGeom prst="rect">
            <a:avLst/>
          </a:prstGeom>
          <a:noFill/>
        </p:spPr>
        <p:txBody>
          <a:bodyPr wrap="square" lIns="270059" tIns="135029" rIns="270059" bIns="135029" rtlCol="0">
            <a:spAutoFit/>
          </a:bodyPr>
          <a:lstStyle/>
          <a:p>
            <a:r>
              <a:rPr lang="uk-UA" sz="8300" b="1">
                <a:latin typeface="Gotham Pro" panose="02000503040000020004" pitchFamily="2" charset="0"/>
                <a:cs typeface="Gotham Pro" panose="02000503040000020004" pitchFamily="2" charset="0"/>
              </a:rPr>
              <a:t>Що генеруємо?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97722" y="4139571"/>
            <a:ext cx="1612605" cy="418495"/>
          </a:xfrm>
          <a:custGeom>
            <a:avLst/>
            <a:gdLst>
              <a:gd name="connsiteX0" fmla="*/ 0 w 1296144"/>
              <a:gd name="connsiteY0" fmla="*/ 0 h 341300"/>
              <a:gd name="connsiteX1" fmla="*/ 1296144 w 1296144"/>
              <a:gd name="connsiteY1" fmla="*/ 0 h 341300"/>
              <a:gd name="connsiteX2" fmla="*/ 1296144 w 1296144"/>
              <a:gd name="connsiteY2" fmla="*/ 341300 h 341300"/>
              <a:gd name="connsiteX3" fmla="*/ 0 w 1296144"/>
              <a:gd name="connsiteY3" fmla="*/ 341300 h 341300"/>
              <a:gd name="connsiteX4" fmla="*/ 0 w 1296144"/>
              <a:gd name="connsiteY4" fmla="*/ 0 h 341300"/>
              <a:gd name="connsiteX0" fmla="*/ 0 w 1670794"/>
              <a:gd name="connsiteY0" fmla="*/ 0 h 341300"/>
              <a:gd name="connsiteX1" fmla="*/ 1670794 w 1670794"/>
              <a:gd name="connsiteY1" fmla="*/ 0 h 341300"/>
              <a:gd name="connsiteX2" fmla="*/ 1296144 w 1670794"/>
              <a:gd name="connsiteY2" fmla="*/ 341300 h 341300"/>
              <a:gd name="connsiteX3" fmla="*/ 0 w 1670794"/>
              <a:gd name="connsiteY3" fmla="*/ 341300 h 341300"/>
              <a:gd name="connsiteX4" fmla="*/ 0 w 1670794"/>
              <a:gd name="connsiteY4" fmla="*/ 0 h 3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794" h="341300">
                <a:moveTo>
                  <a:pt x="0" y="0"/>
                </a:moveTo>
                <a:lnTo>
                  <a:pt x="1670794" y="0"/>
                </a:lnTo>
                <a:lnTo>
                  <a:pt x="1296144" y="341300"/>
                </a:lnTo>
                <a:lnTo>
                  <a:pt x="0" y="341300"/>
                </a:lnTo>
                <a:lnTo>
                  <a:pt x="0" y="0"/>
                </a:lnTo>
                <a:close/>
              </a:path>
            </a:pathLst>
          </a:cu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59" tIns="135029" rIns="270059" bIns="135029"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10793550" y="5786261"/>
            <a:ext cx="15309538" cy="5982015"/>
          </a:xfrm>
          <a:prstGeom prst="rect">
            <a:avLst/>
          </a:prstGeom>
          <a:noFill/>
        </p:spPr>
        <p:txBody>
          <a:bodyPr wrap="square" lIns="270059" tIns="135029" rIns="270059" bIns="135029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Інноваційні продукти/послуги, які допоможуть нашим клієнтам та забезпечать прибуток Компанії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Круті програми, які дозволять зменшити витрати Компанії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Креативні рішення, які пришвидшать/покращать реалізацію певних процесів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Глобальні ідеї для масштабування, переформатування діючого бізнесу чи створення нового бізнес-напряму</a:t>
            </a:r>
          </a:p>
        </p:txBody>
      </p:sp>
      <p:pic>
        <p:nvPicPr>
          <p:cNvPr id="13" name="Picture 2" descr="K:\РЕБРЕНДИНГ\РЕНОМЕ\Візуалізація з файлами\+Логотип\logo 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311" y="13630174"/>
            <a:ext cx="321088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ight bulb with drawing graph Free Photo">
            <a:extLst>
              <a:ext uri="{FF2B5EF4-FFF2-40B4-BE49-F238E27FC236}">
                <a16:creationId xmlns:a16="http://schemas.microsoft.com/office/drawing/2014/main" id="{E9C33D81-6A9C-4771-BEC7-74E1A1D7F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6720"/>
            <a:ext cx="9464963" cy="890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547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9D0D015-8EC6-4DE1-A901-D62F69AD636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4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33" y="-32600"/>
            <a:ext cx="27013870" cy="152265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72667" y="2453400"/>
            <a:ext cx="15489460" cy="1549968"/>
          </a:xfrm>
          <a:prstGeom prst="rect">
            <a:avLst/>
          </a:prstGeom>
          <a:noFill/>
        </p:spPr>
        <p:txBody>
          <a:bodyPr wrap="square" lIns="270059" tIns="135029" rIns="270059" bIns="135029" rtlCol="0">
            <a:spAutoFit/>
          </a:bodyPr>
          <a:lstStyle/>
          <a:p>
            <a:r>
              <a:rPr lang="uk-UA" sz="8300" b="1">
                <a:latin typeface="Gotham Pro" panose="02000503040000020004" pitchFamily="2" charset="0"/>
                <a:cs typeface="Gotham Pro" panose="02000503040000020004" pitchFamily="2" charset="0"/>
              </a:rPr>
              <a:t>Етапи реалізації</a:t>
            </a:r>
          </a:p>
        </p:txBody>
      </p:sp>
      <p:cxnSp>
        <p:nvCxnSpPr>
          <p:cNvPr id="3" name="Сполучна лінія: уступом 2">
            <a:extLst>
              <a:ext uri="{FF2B5EF4-FFF2-40B4-BE49-F238E27FC236}">
                <a16:creationId xmlns:a16="http://schemas.microsoft.com/office/drawing/2014/main" id="{97550CCE-88B7-45E0-A14D-15349A625EAB}"/>
              </a:ext>
            </a:extLst>
          </p:cNvPr>
          <p:cNvCxnSpPr/>
          <p:nvPr/>
        </p:nvCxnSpPr>
        <p:spPr>
          <a:xfrm rot="5400000" flipH="1" flipV="1">
            <a:off x="2232435" y="10729329"/>
            <a:ext cx="3168352" cy="237626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получна лінія: уступом 19">
            <a:extLst>
              <a:ext uri="{FF2B5EF4-FFF2-40B4-BE49-F238E27FC236}">
                <a16:creationId xmlns:a16="http://schemas.microsoft.com/office/drawing/2014/main" id="{C4D844E5-E3EE-415F-8E2E-36976B7672E1}"/>
              </a:ext>
            </a:extLst>
          </p:cNvPr>
          <p:cNvCxnSpPr/>
          <p:nvPr/>
        </p:nvCxnSpPr>
        <p:spPr>
          <a:xfrm rot="5400000" flipH="1" flipV="1">
            <a:off x="4608699" y="9173660"/>
            <a:ext cx="3168352" cy="237626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получна лінія: уступом 28">
            <a:extLst>
              <a:ext uri="{FF2B5EF4-FFF2-40B4-BE49-F238E27FC236}">
                <a16:creationId xmlns:a16="http://schemas.microsoft.com/office/drawing/2014/main" id="{3E665928-8C33-431B-A53C-A2A9BDCEAE1D}"/>
              </a:ext>
            </a:extLst>
          </p:cNvPr>
          <p:cNvCxnSpPr/>
          <p:nvPr/>
        </p:nvCxnSpPr>
        <p:spPr>
          <a:xfrm rot="5400000" flipH="1" flipV="1">
            <a:off x="6984963" y="7617991"/>
            <a:ext cx="3168352" cy="237626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получна лінія: уступом 29">
            <a:extLst>
              <a:ext uri="{FF2B5EF4-FFF2-40B4-BE49-F238E27FC236}">
                <a16:creationId xmlns:a16="http://schemas.microsoft.com/office/drawing/2014/main" id="{C8EBB653-A06F-4C27-8896-9A46B970D2A6}"/>
              </a:ext>
            </a:extLst>
          </p:cNvPr>
          <p:cNvCxnSpPr/>
          <p:nvPr/>
        </p:nvCxnSpPr>
        <p:spPr>
          <a:xfrm rot="5400000" flipH="1" flipV="1">
            <a:off x="9361227" y="6062322"/>
            <a:ext cx="3168352" cy="237626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получна лінія: уступом 30">
            <a:extLst>
              <a:ext uri="{FF2B5EF4-FFF2-40B4-BE49-F238E27FC236}">
                <a16:creationId xmlns:a16="http://schemas.microsoft.com/office/drawing/2014/main" id="{AE71388B-A0D6-4640-8A16-60BE41880755}"/>
              </a:ext>
            </a:extLst>
          </p:cNvPr>
          <p:cNvCxnSpPr/>
          <p:nvPr/>
        </p:nvCxnSpPr>
        <p:spPr>
          <a:xfrm rot="5400000" flipH="1" flipV="1">
            <a:off x="11767844" y="4522276"/>
            <a:ext cx="3168352" cy="237626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987178A2-C38A-486F-9FBA-D929C08EBACD}"/>
              </a:ext>
            </a:extLst>
          </p:cNvPr>
          <p:cNvCxnSpPr>
            <a:cxnSpLocks/>
          </p:cNvCxnSpPr>
          <p:nvPr/>
        </p:nvCxnSpPr>
        <p:spPr>
          <a:xfrm>
            <a:off x="14540152" y="4199107"/>
            <a:ext cx="92586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82F3F95-E7B6-4375-8B5E-5966909CC3F2}"/>
              </a:ext>
            </a:extLst>
          </p:cNvPr>
          <p:cNvSpPr txBox="1"/>
          <p:nvPr/>
        </p:nvSpPr>
        <p:spPr>
          <a:xfrm>
            <a:off x="2880693" y="12602507"/>
            <a:ext cx="15013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>
                <a:latin typeface="Gotham Pro" panose="02000503040000020004" pitchFamily="2" charset="0"/>
                <a:cs typeface="Gotham Pro" panose="02000503040000020004" pitchFamily="2" charset="0"/>
              </a:rPr>
              <a:t>1. Заявити про бажання участі: повідомити Олену Арендарчук (каб.314, м.т.:098 318 42 82) або заповнити форму на порталі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8DAD17-B20A-49F8-9A68-D5FE5363B7B8}"/>
              </a:ext>
            </a:extLst>
          </p:cNvPr>
          <p:cNvSpPr txBox="1"/>
          <p:nvPr/>
        </p:nvSpPr>
        <p:spPr>
          <a:xfrm>
            <a:off x="5229370" y="11006970"/>
            <a:ext cx="14304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>
                <a:latin typeface="Gotham Pro" panose="02000503040000020004" pitchFamily="2" charset="0"/>
                <a:cs typeface="Gotham Pro" panose="02000503040000020004" pitchFamily="2" charset="0"/>
              </a:rPr>
              <a:t>2. Представлення ідей - пітчінг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A27D8A8-9F29-4C76-96EB-DBBB8B138090}"/>
              </a:ext>
            </a:extLst>
          </p:cNvPr>
          <p:cNvSpPr txBox="1"/>
          <p:nvPr/>
        </p:nvSpPr>
        <p:spPr>
          <a:xfrm>
            <a:off x="7698657" y="9390007"/>
            <a:ext cx="11834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>
                <a:latin typeface="Gotham Pro" panose="02000503040000020004" pitchFamily="2" charset="0"/>
                <a:cs typeface="Gotham Pro" panose="02000503040000020004" pitchFamily="2" charset="0"/>
              </a:rPr>
              <a:t>3. Фідбек учасникам та селекція ідей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D7F1A5-6D4D-48D0-A310-6CC02EC86B2D}"/>
              </a:ext>
            </a:extLst>
          </p:cNvPr>
          <p:cNvSpPr txBox="1"/>
          <p:nvPr/>
        </p:nvSpPr>
        <p:spPr>
          <a:xfrm>
            <a:off x="9983766" y="7849961"/>
            <a:ext cx="1108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>
                <a:latin typeface="Gotham Pro" panose="02000503040000020004" pitchFamily="2" charset="0"/>
                <a:cs typeface="Gotham Pro" panose="02000503040000020004" pitchFamily="2" charset="0"/>
              </a:rPr>
              <a:t>4. Визначення менторів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E55E35-1C9A-4CB9-8FBF-31F21DAE86EC}"/>
              </a:ext>
            </a:extLst>
          </p:cNvPr>
          <p:cNvSpPr txBox="1"/>
          <p:nvPr/>
        </p:nvSpPr>
        <p:spPr>
          <a:xfrm>
            <a:off x="12381385" y="5999023"/>
            <a:ext cx="12197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>
                <a:latin typeface="Gotham Pro" panose="02000503040000020004" pitchFamily="2" charset="0"/>
                <a:cs typeface="Gotham Pro" panose="02000503040000020004" pitchFamily="2" charset="0"/>
              </a:rPr>
              <a:t>5. Пропрацювання ідей. Підтримка менторів та консультантів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0486AA-ABB3-43DA-9093-08D2ECA6B32A}"/>
              </a:ext>
            </a:extLst>
          </p:cNvPr>
          <p:cNvSpPr txBox="1"/>
          <p:nvPr/>
        </p:nvSpPr>
        <p:spPr>
          <a:xfrm>
            <a:off x="14577719" y="4612841"/>
            <a:ext cx="9258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>
                <a:latin typeface="Gotham Pro" panose="02000503040000020004" pitchFamily="2" charset="0"/>
                <a:cs typeface="Gotham Pro" panose="02000503040000020004" pitchFamily="2" charset="0"/>
              </a:rPr>
              <a:t>6. Фінальний пітчінг та рішення про впровадження/допрацювання ідеї</a:t>
            </a:r>
          </a:p>
        </p:txBody>
      </p:sp>
    </p:spTree>
    <p:extLst>
      <p:ext uri="{BB962C8B-B14F-4D97-AF65-F5344CB8AC3E}">
        <p14:creationId xmlns:p14="http://schemas.microsoft.com/office/powerpoint/2010/main" val="3149609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88777" y="1574359"/>
            <a:ext cx="20569894" cy="1549968"/>
          </a:xfrm>
          <a:prstGeom prst="rect">
            <a:avLst/>
          </a:prstGeom>
          <a:noFill/>
        </p:spPr>
        <p:txBody>
          <a:bodyPr wrap="square" lIns="270059" tIns="135029" rIns="270059" bIns="135029" rtlCol="0">
            <a:spAutoFit/>
          </a:bodyPr>
          <a:lstStyle/>
          <a:p>
            <a:r>
              <a:rPr lang="uk-UA" sz="8300" b="1">
                <a:latin typeface="Gotham Pro" panose="02000503040000020004" pitchFamily="2" charset="0"/>
                <a:cs typeface="Gotham Pro" panose="02000503040000020004" pitchFamily="2" charset="0"/>
              </a:rPr>
              <a:t>Правила пітчінгу</a:t>
            </a:r>
            <a:endParaRPr lang="ru-RU" sz="6000" b="1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9" name="Прямоугольник 7"/>
          <p:cNvSpPr/>
          <p:nvPr/>
        </p:nvSpPr>
        <p:spPr>
          <a:xfrm>
            <a:off x="2124423" y="4358119"/>
            <a:ext cx="1701189" cy="528096"/>
          </a:xfrm>
          <a:custGeom>
            <a:avLst/>
            <a:gdLst>
              <a:gd name="connsiteX0" fmla="*/ 0 w 1296144"/>
              <a:gd name="connsiteY0" fmla="*/ 0 h 341300"/>
              <a:gd name="connsiteX1" fmla="*/ 1296144 w 1296144"/>
              <a:gd name="connsiteY1" fmla="*/ 0 h 341300"/>
              <a:gd name="connsiteX2" fmla="*/ 1296144 w 1296144"/>
              <a:gd name="connsiteY2" fmla="*/ 341300 h 341300"/>
              <a:gd name="connsiteX3" fmla="*/ 0 w 1296144"/>
              <a:gd name="connsiteY3" fmla="*/ 341300 h 341300"/>
              <a:gd name="connsiteX4" fmla="*/ 0 w 1296144"/>
              <a:gd name="connsiteY4" fmla="*/ 0 h 341300"/>
              <a:gd name="connsiteX0" fmla="*/ 0 w 1670794"/>
              <a:gd name="connsiteY0" fmla="*/ 0 h 341300"/>
              <a:gd name="connsiteX1" fmla="*/ 1670794 w 1670794"/>
              <a:gd name="connsiteY1" fmla="*/ 0 h 341300"/>
              <a:gd name="connsiteX2" fmla="*/ 1296144 w 1670794"/>
              <a:gd name="connsiteY2" fmla="*/ 341300 h 341300"/>
              <a:gd name="connsiteX3" fmla="*/ 0 w 1670794"/>
              <a:gd name="connsiteY3" fmla="*/ 341300 h 341300"/>
              <a:gd name="connsiteX4" fmla="*/ 0 w 1670794"/>
              <a:gd name="connsiteY4" fmla="*/ 0 h 3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794" h="341300">
                <a:moveTo>
                  <a:pt x="0" y="0"/>
                </a:moveTo>
                <a:lnTo>
                  <a:pt x="1670794" y="0"/>
                </a:lnTo>
                <a:lnTo>
                  <a:pt x="1296144" y="341300"/>
                </a:lnTo>
                <a:lnTo>
                  <a:pt x="0" y="341300"/>
                </a:lnTo>
                <a:lnTo>
                  <a:pt x="0" y="0"/>
                </a:lnTo>
                <a:close/>
              </a:path>
            </a:pathLst>
          </a:cu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59" tIns="135029" rIns="270059" bIns="135029"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1788777" y="5703445"/>
            <a:ext cx="15953712" cy="5347611"/>
          </a:xfrm>
          <a:prstGeom prst="rect">
            <a:avLst/>
          </a:prstGeom>
          <a:noFill/>
        </p:spPr>
        <p:txBody>
          <a:bodyPr wrap="square" lIns="270059" tIns="135029" rIns="270059" bIns="135029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32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Учасники мають 5 хв на стисле представлення своїх ідей </a:t>
            </a:r>
            <a:endParaRPr lang="en-US" sz="3200">
              <a:solidFill>
                <a:srgbClr val="4B505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   (</a:t>
            </a:r>
            <a:r>
              <a:rPr lang="uk-UA" sz="32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згідно структури - див. наступний слайд)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32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Менторський комітет дає конструктивний фідбек кожному учаснику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32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 взаємною згодою учасників і менторів формуються команди для</a:t>
            </a:r>
            <a:endParaRPr lang="en-US" sz="3200">
              <a:solidFill>
                <a:srgbClr val="4B505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   </a:t>
            </a:r>
            <a:r>
              <a:rPr lang="uk-UA" sz="32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подальшого опрацювання ідей, які отримали схвальний фідбек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32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Учасники мають право обрати собі ментора не з числа менторського</a:t>
            </a:r>
            <a:r>
              <a:rPr lang="en-US" sz="32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</a:t>
            </a:r>
            <a:r>
              <a:rPr lang="uk-UA" sz="32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комітету (напр. </a:t>
            </a:r>
            <a:r>
              <a:rPr lang="en-US" sz="32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Team Lead)</a:t>
            </a:r>
            <a:endParaRPr lang="uk-UA" sz="3200">
              <a:solidFill>
                <a:srgbClr val="4B505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8" name="Picture 2" descr="K:\РЕБРЕНДИНГ\РЕНОМЕ\Візуалізація з файлами\+Логотип\logo 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311" y="13630174"/>
            <a:ext cx="321088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2C2999-0D17-4BD0-A9FD-A3445EA117CB}"/>
              </a:ext>
            </a:extLst>
          </p:cNvPr>
          <p:cNvSpPr txBox="1"/>
          <p:nvPr/>
        </p:nvSpPr>
        <p:spPr>
          <a:xfrm>
            <a:off x="21893481" y="4751076"/>
            <a:ext cx="3168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>
                <a:solidFill>
                  <a:schemeClr val="bg1"/>
                </a:solidFill>
              </a:rPr>
              <a:t>Train</a:t>
            </a:r>
          </a:p>
          <a:p>
            <a:pPr algn="r"/>
            <a:r>
              <a:rPr lang="en-US" sz="4400">
                <a:solidFill>
                  <a:schemeClr val="bg1"/>
                </a:solidFill>
              </a:rPr>
              <a:t>to Grow!</a:t>
            </a:r>
            <a:endParaRPr lang="uk-UA" sz="4400">
              <a:solidFill>
                <a:schemeClr val="bg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6DD6F1-44F9-4251-A49A-30AE468D7D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1" r="11734"/>
          <a:stretch/>
        </p:blipFill>
        <p:spPr>
          <a:xfrm>
            <a:off x="19338103" y="4047657"/>
            <a:ext cx="7665271" cy="835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018BC9-B2BB-4B5C-80ED-F627FFC4691F}"/>
              </a:ext>
            </a:extLst>
          </p:cNvPr>
          <p:cNvSpPr txBox="1"/>
          <p:nvPr/>
        </p:nvSpPr>
        <p:spPr>
          <a:xfrm>
            <a:off x="1836391" y="1188269"/>
            <a:ext cx="21098344" cy="1549968"/>
          </a:xfrm>
          <a:prstGeom prst="rect">
            <a:avLst/>
          </a:prstGeom>
          <a:noFill/>
        </p:spPr>
        <p:txBody>
          <a:bodyPr wrap="square" lIns="270059" tIns="135029" rIns="270059" bIns="135029" rtlCol="0">
            <a:spAutoFit/>
          </a:bodyPr>
          <a:lstStyle/>
          <a:p>
            <a:r>
              <a:rPr lang="uk-UA" sz="8300" b="1">
                <a:latin typeface="Gotham Pro" panose="02000503040000020004" pitchFamily="2" charset="0"/>
                <a:cs typeface="Gotham Pro" panose="02000503040000020004" pitchFamily="2" charset="0"/>
              </a:rPr>
              <a:t>Що чекаємо почути на презентації?</a:t>
            </a:r>
          </a:p>
        </p:txBody>
      </p:sp>
      <p:sp>
        <p:nvSpPr>
          <p:cNvPr id="4" name="Прямоугольник 7">
            <a:extLst>
              <a:ext uri="{FF2B5EF4-FFF2-40B4-BE49-F238E27FC236}">
                <a16:creationId xmlns:a16="http://schemas.microsoft.com/office/drawing/2014/main" id="{0EC18177-C69D-45AC-A33E-8582CAAD8236}"/>
              </a:ext>
            </a:extLst>
          </p:cNvPr>
          <p:cNvSpPr/>
          <p:nvPr/>
        </p:nvSpPr>
        <p:spPr>
          <a:xfrm>
            <a:off x="2170616" y="3059451"/>
            <a:ext cx="1612605" cy="418495"/>
          </a:xfrm>
          <a:custGeom>
            <a:avLst/>
            <a:gdLst>
              <a:gd name="connsiteX0" fmla="*/ 0 w 1296144"/>
              <a:gd name="connsiteY0" fmla="*/ 0 h 341300"/>
              <a:gd name="connsiteX1" fmla="*/ 1296144 w 1296144"/>
              <a:gd name="connsiteY1" fmla="*/ 0 h 341300"/>
              <a:gd name="connsiteX2" fmla="*/ 1296144 w 1296144"/>
              <a:gd name="connsiteY2" fmla="*/ 341300 h 341300"/>
              <a:gd name="connsiteX3" fmla="*/ 0 w 1296144"/>
              <a:gd name="connsiteY3" fmla="*/ 341300 h 341300"/>
              <a:gd name="connsiteX4" fmla="*/ 0 w 1296144"/>
              <a:gd name="connsiteY4" fmla="*/ 0 h 341300"/>
              <a:gd name="connsiteX0" fmla="*/ 0 w 1670794"/>
              <a:gd name="connsiteY0" fmla="*/ 0 h 341300"/>
              <a:gd name="connsiteX1" fmla="*/ 1670794 w 1670794"/>
              <a:gd name="connsiteY1" fmla="*/ 0 h 341300"/>
              <a:gd name="connsiteX2" fmla="*/ 1296144 w 1670794"/>
              <a:gd name="connsiteY2" fmla="*/ 341300 h 341300"/>
              <a:gd name="connsiteX3" fmla="*/ 0 w 1670794"/>
              <a:gd name="connsiteY3" fmla="*/ 341300 h 341300"/>
              <a:gd name="connsiteX4" fmla="*/ 0 w 1670794"/>
              <a:gd name="connsiteY4" fmla="*/ 0 h 3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794" h="341300">
                <a:moveTo>
                  <a:pt x="0" y="0"/>
                </a:moveTo>
                <a:lnTo>
                  <a:pt x="1670794" y="0"/>
                </a:lnTo>
                <a:lnTo>
                  <a:pt x="1296144" y="341300"/>
                </a:lnTo>
                <a:lnTo>
                  <a:pt x="0" y="341300"/>
                </a:lnTo>
                <a:lnTo>
                  <a:pt x="0" y="0"/>
                </a:lnTo>
                <a:close/>
              </a:path>
            </a:pathLst>
          </a:cu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59" tIns="135029" rIns="270059" bIns="135029" rtlCol="0" anchor="ctr"/>
          <a:lstStyle/>
          <a:p>
            <a:pPr algn="ctr"/>
            <a:endParaRPr lang="uk-U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013F87-3A92-42F4-A442-156C47B2269F}"/>
              </a:ext>
            </a:extLst>
          </p:cNvPr>
          <p:cNvSpPr txBox="1"/>
          <p:nvPr/>
        </p:nvSpPr>
        <p:spPr>
          <a:xfrm>
            <a:off x="2170616" y="4716661"/>
            <a:ext cx="12339183" cy="8294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lnSpc>
                <a:spcPct val="150000"/>
              </a:lnSpc>
              <a:buAutoNum type="arabicPeriod"/>
            </a:pPr>
            <a:r>
              <a:rPr lang="uk-UA" sz="3600">
                <a:latin typeface="Gotham Pro" panose="02000503040000020004" pitchFamily="2" charset="0"/>
                <a:cs typeface="Gotham Pro" panose="02000503040000020004" pitchFamily="2" charset="0"/>
              </a:rPr>
              <a:t>Суть вашої ідеї. Чим вона може бути цінна і для кого?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uk-UA" sz="3600">
                <a:latin typeface="Gotham Pro" panose="02000503040000020004" pitchFamily="2" charset="0"/>
                <a:cs typeface="Gotham Pro" panose="02000503040000020004" pitchFamily="2" charset="0"/>
              </a:rPr>
              <a:t>Чи є у вас конкуренти? В чому Ваші переваги над ними?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uk-UA" sz="3600">
                <a:latin typeface="Gotham Pro" panose="02000503040000020004" pitchFamily="2" charset="0"/>
                <a:cs typeface="Gotham Pro" panose="02000503040000020004" pitchFamily="2" charset="0"/>
              </a:rPr>
              <a:t>Хто ваші потенційні партнери? Хто може допомогти втілити задум?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uk-UA" sz="3600">
                <a:latin typeface="Gotham Pro" panose="02000503040000020004" pitchFamily="2" charset="0"/>
                <a:cs typeface="Gotham Pro" panose="02000503040000020004" pitchFamily="2" charset="0"/>
              </a:rPr>
              <a:t>Витрати для втілення (хоча б приблизні цифри).</a:t>
            </a:r>
          </a:p>
          <a:p>
            <a:pPr marL="914400" indent="-914400">
              <a:lnSpc>
                <a:spcPct val="150000"/>
              </a:lnSpc>
              <a:buAutoNum type="arabicPeriod"/>
            </a:pPr>
            <a:r>
              <a:rPr lang="uk-UA" sz="3600">
                <a:latin typeface="Gotham Pro" panose="02000503040000020004" pitchFamily="2" charset="0"/>
                <a:cs typeface="Gotham Pro" panose="02000503040000020004" pitchFamily="2" charset="0"/>
              </a:rPr>
              <a:t>Очікувані доходи. Можливо, нематеріальні вигоди.</a:t>
            </a:r>
          </a:p>
        </p:txBody>
      </p:sp>
      <p:pic>
        <p:nvPicPr>
          <p:cNvPr id="6" name="Picture 2" descr="K:\РЕБРЕНДИНГ\РЕНОМЕ\Візуалізація з файлами\+Логотип\logo rgb.png">
            <a:extLst>
              <a:ext uri="{FF2B5EF4-FFF2-40B4-BE49-F238E27FC236}">
                <a16:creationId xmlns:a16="http://schemas.microsoft.com/office/drawing/2014/main" id="{9B444A2B-4C31-4963-81CD-B0E172BA4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311" y="13630174"/>
            <a:ext cx="321088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80DCE0-6B02-4C67-A169-F8AEDC56D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00902" y="4693966"/>
            <a:ext cx="10302473" cy="829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3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РЕБРЕНДИНГ\РЕНОМЕ\Візуалізація з файлами\+Логотип\logo 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311" y="13630174"/>
            <a:ext cx="321088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4AA373-C995-4333-8BF8-C349A0B82577}"/>
              </a:ext>
            </a:extLst>
          </p:cNvPr>
          <p:cNvSpPr txBox="1"/>
          <p:nvPr/>
        </p:nvSpPr>
        <p:spPr>
          <a:xfrm>
            <a:off x="10477351" y="1764333"/>
            <a:ext cx="12965794" cy="1549968"/>
          </a:xfrm>
          <a:prstGeom prst="rect">
            <a:avLst/>
          </a:prstGeom>
          <a:noFill/>
        </p:spPr>
        <p:txBody>
          <a:bodyPr wrap="square" lIns="270059" tIns="135029" rIns="270059" bIns="135029" rtlCol="0">
            <a:spAutoFit/>
          </a:bodyPr>
          <a:lstStyle/>
          <a:p>
            <a:r>
              <a:rPr lang="ru-RU" sz="8300" b="1">
                <a:latin typeface="Gotham Pro" panose="02000503040000020004" pitchFamily="2" charset="0"/>
                <a:cs typeface="Gotham Pro" panose="02000503040000020004" pitchFamily="2" charset="0"/>
              </a:rPr>
              <a:t>Менторський комітет </a:t>
            </a:r>
            <a:endParaRPr lang="uk-UA" sz="8300" b="1"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2" name="Прямоугольник 7">
            <a:extLst>
              <a:ext uri="{FF2B5EF4-FFF2-40B4-BE49-F238E27FC236}">
                <a16:creationId xmlns:a16="http://schemas.microsoft.com/office/drawing/2014/main" id="{281920E3-AD06-4AFE-9817-4EE0BD8A9269}"/>
              </a:ext>
            </a:extLst>
          </p:cNvPr>
          <p:cNvSpPr/>
          <p:nvPr/>
        </p:nvSpPr>
        <p:spPr>
          <a:xfrm>
            <a:off x="10769737" y="3545252"/>
            <a:ext cx="1701189" cy="418495"/>
          </a:xfrm>
          <a:custGeom>
            <a:avLst/>
            <a:gdLst>
              <a:gd name="connsiteX0" fmla="*/ 0 w 1296144"/>
              <a:gd name="connsiteY0" fmla="*/ 0 h 341300"/>
              <a:gd name="connsiteX1" fmla="*/ 1296144 w 1296144"/>
              <a:gd name="connsiteY1" fmla="*/ 0 h 341300"/>
              <a:gd name="connsiteX2" fmla="*/ 1296144 w 1296144"/>
              <a:gd name="connsiteY2" fmla="*/ 341300 h 341300"/>
              <a:gd name="connsiteX3" fmla="*/ 0 w 1296144"/>
              <a:gd name="connsiteY3" fmla="*/ 341300 h 341300"/>
              <a:gd name="connsiteX4" fmla="*/ 0 w 1296144"/>
              <a:gd name="connsiteY4" fmla="*/ 0 h 341300"/>
              <a:gd name="connsiteX0" fmla="*/ 0 w 1670794"/>
              <a:gd name="connsiteY0" fmla="*/ 0 h 341300"/>
              <a:gd name="connsiteX1" fmla="*/ 1670794 w 1670794"/>
              <a:gd name="connsiteY1" fmla="*/ 0 h 341300"/>
              <a:gd name="connsiteX2" fmla="*/ 1296144 w 1670794"/>
              <a:gd name="connsiteY2" fmla="*/ 341300 h 341300"/>
              <a:gd name="connsiteX3" fmla="*/ 0 w 1670794"/>
              <a:gd name="connsiteY3" fmla="*/ 341300 h 341300"/>
              <a:gd name="connsiteX4" fmla="*/ 0 w 1670794"/>
              <a:gd name="connsiteY4" fmla="*/ 0 h 3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794" h="341300">
                <a:moveTo>
                  <a:pt x="0" y="0"/>
                </a:moveTo>
                <a:lnTo>
                  <a:pt x="1670794" y="0"/>
                </a:lnTo>
                <a:lnTo>
                  <a:pt x="1296144" y="341300"/>
                </a:lnTo>
                <a:lnTo>
                  <a:pt x="0" y="341300"/>
                </a:lnTo>
                <a:lnTo>
                  <a:pt x="0" y="0"/>
                </a:lnTo>
                <a:close/>
              </a:path>
            </a:pathLst>
          </a:cu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59" tIns="135029" rIns="270059" bIns="135029" rtlCol="0" anchor="ctr"/>
          <a:lstStyle/>
          <a:p>
            <a:pPr algn="ctr"/>
            <a:endParaRPr lang="uk-U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56539B-CD57-41EA-9F28-CE4FFFACA18F}"/>
              </a:ext>
            </a:extLst>
          </p:cNvPr>
          <p:cNvSpPr txBox="1"/>
          <p:nvPr/>
        </p:nvSpPr>
        <p:spPr>
          <a:xfrm>
            <a:off x="10477351" y="5031689"/>
            <a:ext cx="13397842" cy="7477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3600">
                <a:latin typeface="Gotham Pro" panose="02000503040000020004" pitchFamily="2" charset="0"/>
                <a:cs typeface="Gotham Pro" panose="02000503040000020004" pitchFamily="2" charset="0"/>
              </a:rPr>
              <a:t>Склад: 7 керівників департаментів РЕНОМЕ СМАРТ та голова комітету - директор з розвитку бізнесу Валерій Сіроштан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3600">
                <a:latin typeface="Gotham Pro" panose="02000503040000020004" pitchFamily="2" charset="0"/>
                <a:cs typeface="Gotham Pro" panose="02000503040000020004" pitchFamily="2" charset="0"/>
              </a:rPr>
              <a:t>Проводить селекцію ідей та дає фідбек учасникам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3600">
                <a:latin typeface="Gotham Pro" panose="02000503040000020004" pitchFamily="2" charset="0"/>
                <a:cs typeface="Gotham Pro" panose="02000503040000020004" pitchFamily="2" charset="0"/>
              </a:rPr>
              <a:t>Ментор обирає команду під свою опіку та супроводжує обраний проект від моменту зародження ідеї до фінального пітчінгу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uk-UA" sz="3600">
                <a:latin typeface="Gotham Pro" panose="02000503040000020004" pitchFamily="2" charset="0"/>
                <a:cs typeface="Gotham Pro" panose="02000503040000020004" pitchFamily="2" charset="0"/>
              </a:rPr>
              <a:t>У разі прийняття рішення про інвестування, ментор може стати учасником проекту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554DF1-E261-49FA-B10F-207CA68823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6" t="-72" r="11691" b="72"/>
          <a:stretch/>
        </p:blipFill>
        <p:spPr>
          <a:xfrm>
            <a:off x="0" y="1764333"/>
            <a:ext cx="8516644" cy="1052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2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277551" y="5580757"/>
            <a:ext cx="12759330" cy="9306002"/>
          </a:xfrm>
          <a:prstGeom prst="rect">
            <a:avLst/>
          </a:prstGeom>
          <a:noFill/>
        </p:spPr>
        <p:txBody>
          <a:bodyPr wrap="square" lIns="270059" tIns="135029" rIns="270059" bIns="135029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3600" b="1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КОМЕРЦІЙНА СФЕРА </a:t>
            </a: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– Валерій Сіроштан</a:t>
            </a:r>
          </a:p>
          <a:p>
            <a:pPr>
              <a:lnSpc>
                <a:spcPct val="150000"/>
              </a:lnSpc>
            </a:pP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 питань дослідження ринку та </a:t>
            </a:r>
            <a:r>
              <a:rPr lang="uk-UA" sz="3600" b="1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МАРКЕТИНГУ</a:t>
            </a: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– Олена Білик, Сергій Пекарський</a:t>
            </a:r>
          </a:p>
          <a:p>
            <a:pPr>
              <a:lnSpc>
                <a:spcPct val="150000"/>
              </a:lnSpc>
            </a:pP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 питань </a:t>
            </a:r>
            <a:r>
              <a:rPr lang="uk-UA" sz="3600" b="1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ФІНАНСІВ</a:t>
            </a: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– Олена </a:t>
            </a:r>
            <a:r>
              <a:rPr lang="uk-UA" sz="3600" err="1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Ковтуцька</a:t>
            </a:r>
            <a:endParaRPr lang="uk-UA" sz="3600">
              <a:solidFill>
                <a:srgbClr val="4B505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>
              <a:lnSpc>
                <a:spcPct val="150000"/>
              </a:lnSpc>
            </a:pP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 питань </a:t>
            </a:r>
            <a:r>
              <a:rPr lang="uk-UA" sz="3600" b="1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КОМАНДИ</a:t>
            </a: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– Дмитро Дегтярьов, Тамара Матюх</a:t>
            </a:r>
          </a:p>
          <a:p>
            <a:pPr>
              <a:lnSpc>
                <a:spcPct val="150000"/>
              </a:lnSpc>
            </a:pPr>
            <a:r>
              <a:rPr lang="uk-UA" sz="3600" b="1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ЮРИДИЧНІ</a:t>
            </a: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аспекти – Олександр </a:t>
            </a:r>
            <a:r>
              <a:rPr lang="uk-UA" sz="3600" err="1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Богоніс</a:t>
            </a:r>
            <a:endParaRPr lang="uk-UA" sz="3600">
              <a:solidFill>
                <a:srgbClr val="4B505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>
              <a:lnSpc>
                <a:spcPct val="150000"/>
              </a:lnSpc>
            </a:pPr>
            <a:r>
              <a:rPr lang="uk-UA" sz="3600" b="1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ІТ</a:t>
            </a: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– Юлія Балашова</a:t>
            </a:r>
          </a:p>
          <a:p>
            <a:pPr>
              <a:lnSpc>
                <a:spcPct val="150000"/>
              </a:lnSpc>
            </a:pP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Щодо </a:t>
            </a:r>
            <a:r>
              <a:rPr lang="uk-UA" sz="3600" b="1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РОЗРОБКИ ПЗ </a:t>
            </a: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– Дмитро Михальчук</a:t>
            </a:r>
          </a:p>
          <a:p>
            <a:pPr>
              <a:lnSpc>
                <a:spcPct val="150000"/>
              </a:lnSpc>
            </a:pPr>
            <a:r>
              <a:rPr lang="uk-UA" sz="3600" b="1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СЕРВІСНЕ ОБСЛУГОВУВАННЯ </a:t>
            </a:r>
            <a:r>
              <a:rPr lang="uk-UA" sz="3600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– Дмитро Мухін та Віктор </a:t>
            </a:r>
            <a:r>
              <a:rPr lang="uk-UA" sz="3600" err="1">
                <a:solidFill>
                  <a:srgbClr val="4B505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Жулюк</a:t>
            </a:r>
            <a:endParaRPr lang="uk-UA" sz="3600">
              <a:solidFill>
                <a:srgbClr val="4B505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77551" y="1178414"/>
            <a:ext cx="9510988" cy="2827241"/>
          </a:xfrm>
          <a:prstGeom prst="rect">
            <a:avLst/>
          </a:prstGeom>
          <a:noFill/>
        </p:spPr>
        <p:txBody>
          <a:bodyPr wrap="none" lIns="270059" tIns="135029" rIns="270059" bIns="135029" rtlCol="0">
            <a:spAutoFit/>
          </a:bodyPr>
          <a:lstStyle/>
          <a:p>
            <a:r>
              <a:rPr lang="uk-UA" sz="8300" b="1">
                <a:latin typeface="Gotham Pro" panose="02000503040000020004" pitchFamily="2" charset="0"/>
                <a:cs typeface="Gotham Pro" panose="02000503040000020004" pitchFamily="2" charset="0"/>
              </a:rPr>
              <a:t>Внутрішнє </a:t>
            </a:r>
          </a:p>
          <a:p>
            <a:r>
              <a:rPr lang="uk-UA" sz="8300" b="1">
                <a:latin typeface="Gotham Pro" panose="02000503040000020004" pitchFamily="2" charset="0"/>
                <a:cs typeface="Gotham Pro" panose="02000503040000020004" pitchFamily="2" charset="0"/>
              </a:rPr>
              <a:t>консультування</a:t>
            </a:r>
          </a:p>
        </p:txBody>
      </p:sp>
      <p:sp>
        <p:nvSpPr>
          <p:cNvPr id="13" name="Прямоугольник 7"/>
          <p:cNvSpPr/>
          <p:nvPr/>
        </p:nvSpPr>
        <p:spPr>
          <a:xfrm>
            <a:off x="12609466" y="4284613"/>
            <a:ext cx="1701189" cy="418495"/>
          </a:xfrm>
          <a:custGeom>
            <a:avLst/>
            <a:gdLst>
              <a:gd name="connsiteX0" fmla="*/ 0 w 1296144"/>
              <a:gd name="connsiteY0" fmla="*/ 0 h 341300"/>
              <a:gd name="connsiteX1" fmla="*/ 1296144 w 1296144"/>
              <a:gd name="connsiteY1" fmla="*/ 0 h 341300"/>
              <a:gd name="connsiteX2" fmla="*/ 1296144 w 1296144"/>
              <a:gd name="connsiteY2" fmla="*/ 341300 h 341300"/>
              <a:gd name="connsiteX3" fmla="*/ 0 w 1296144"/>
              <a:gd name="connsiteY3" fmla="*/ 341300 h 341300"/>
              <a:gd name="connsiteX4" fmla="*/ 0 w 1296144"/>
              <a:gd name="connsiteY4" fmla="*/ 0 h 341300"/>
              <a:gd name="connsiteX0" fmla="*/ 0 w 1670794"/>
              <a:gd name="connsiteY0" fmla="*/ 0 h 341300"/>
              <a:gd name="connsiteX1" fmla="*/ 1670794 w 1670794"/>
              <a:gd name="connsiteY1" fmla="*/ 0 h 341300"/>
              <a:gd name="connsiteX2" fmla="*/ 1296144 w 1670794"/>
              <a:gd name="connsiteY2" fmla="*/ 341300 h 341300"/>
              <a:gd name="connsiteX3" fmla="*/ 0 w 1670794"/>
              <a:gd name="connsiteY3" fmla="*/ 341300 h 341300"/>
              <a:gd name="connsiteX4" fmla="*/ 0 w 1670794"/>
              <a:gd name="connsiteY4" fmla="*/ 0 h 3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794" h="341300">
                <a:moveTo>
                  <a:pt x="0" y="0"/>
                </a:moveTo>
                <a:lnTo>
                  <a:pt x="1670794" y="0"/>
                </a:lnTo>
                <a:lnTo>
                  <a:pt x="1296144" y="341300"/>
                </a:lnTo>
                <a:lnTo>
                  <a:pt x="0" y="341300"/>
                </a:lnTo>
                <a:lnTo>
                  <a:pt x="0" y="0"/>
                </a:lnTo>
                <a:close/>
              </a:path>
            </a:pathLst>
          </a:custGeom>
          <a:solidFill>
            <a:srgbClr val="182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59" tIns="135029" rIns="270059" bIns="135029" rtlCol="0" anchor="ctr"/>
          <a:lstStyle/>
          <a:p>
            <a:pPr algn="ctr"/>
            <a:endParaRPr lang="uk-U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1802B4-5EB4-4E62-91CA-2DB2DAE6A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r="50367"/>
          <a:stretch/>
        </p:blipFill>
        <p:spPr bwMode="auto">
          <a:xfrm>
            <a:off x="-35817" y="-1"/>
            <a:ext cx="11017224" cy="151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pekarskyi\Pictures\icon white rgb.png">
            <a:extLst>
              <a:ext uri="{FF2B5EF4-FFF2-40B4-BE49-F238E27FC236}">
                <a16:creationId xmlns:a16="http://schemas.microsoft.com/office/drawing/2014/main" id="{F821992B-E9D2-450B-80E3-E72E61B3F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312" y="13616793"/>
            <a:ext cx="1078544" cy="74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726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2183</TotalTime>
  <Words>551</Words>
  <Application>Microsoft Office PowerPoint</Application>
  <PresentationFormat>Довільний</PresentationFormat>
  <Paragraphs>81</Paragraphs>
  <Slides>13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20" baseType="lpstr">
      <vt:lpstr>Calibri</vt:lpstr>
      <vt:lpstr>Wingdings</vt:lpstr>
      <vt:lpstr>Arial</vt:lpstr>
      <vt:lpstr>Calibri Light</vt:lpstr>
      <vt:lpstr>Gotham Pro</vt:lpstr>
      <vt:lpstr>Gotham Pro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Сергій Пекарський</dc:creator>
  <cp:lastModifiedBy>user21</cp:lastModifiedBy>
  <cp:revision>194</cp:revision>
  <dcterms:created xsi:type="dcterms:W3CDTF">2020-01-31T10:31:07Z</dcterms:created>
  <dcterms:modified xsi:type="dcterms:W3CDTF">2021-10-04T16:00:24Z</dcterms:modified>
</cp:coreProperties>
</file>